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Sorts Mill Goudy"/>
      <p:regular r:id="rId21"/>
      <p: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jhgONmT+7U/13n+JRAuVshrZ5b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SortsMillGoudy-italic.fntdata"/><Relationship Id="rId10" Type="http://schemas.openxmlformats.org/officeDocument/2006/relationships/slide" Target="slides/slide5.xml"/><Relationship Id="rId21" Type="http://schemas.openxmlformats.org/officeDocument/2006/relationships/font" Target="fonts/SortsMillGoudy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SG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/>
          <p:nvPr>
            <p:ph type="ctrTitle"/>
          </p:nvPr>
        </p:nvSpPr>
        <p:spPr>
          <a:xfrm>
            <a:off x="966745" y="1205037"/>
            <a:ext cx="7744993" cy="25413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rts Mill Goudy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" type="subTitle"/>
          </p:nvPr>
        </p:nvSpPr>
        <p:spPr>
          <a:xfrm>
            <a:off x="966745" y="3949332"/>
            <a:ext cx="7744993" cy="2006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000" cap="none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rts Mill Goudy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rts Mill Goudy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17"/>
          <p:cNvSpPr txBox="1"/>
          <p:nvPr>
            <p:ph idx="10" type="dt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1" type="ftr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showMasterSp="0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26"/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79" name="Google Shape;79;p26"/>
            <p:cNvSpPr/>
            <p:nvPr/>
          </p:nvSpPr>
          <p:spPr>
            <a:xfrm>
              <a:off x="9326904" y="2026"/>
              <a:ext cx="2249810" cy="2294745"/>
            </a:xfrm>
            <a:custGeom>
              <a:rect b="b" l="l" r="r" t="t"/>
              <a:pathLst>
                <a:path extrusionOk="0" h="2294745" w="2249810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rgbClr val="ACBDB7">
                <a:alpha val="1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80" name="Google Shape;80;p26"/>
            <p:cNvSpPr/>
            <p:nvPr/>
          </p:nvSpPr>
          <p:spPr>
            <a:xfrm>
              <a:off x="10597154" y="1907348"/>
              <a:ext cx="1594846" cy="3044131"/>
            </a:xfrm>
            <a:custGeom>
              <a:rect b="b" l="l" r="r" t="t"/>
              <a:pathLst>
                <a:path extrusionOk="0" h="3044131" w="1594846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rgbClr val="ACBDB7">
                <a:alpha val="1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81" name="Google Shape;81;p26"/>
            <p:cNvSpPr/>
            <p:nvPr/>
          </p:nvSpPr>
          <p:spPr>
            <a:xfrm>
              <a:off x="9265700" y="7622"/>
              <a:ext cx="2372219" cy="2371961"/>
            </a:xfrm>
            <a:custGeom>
              <a:rect b="b" l="l" r="r" t="t"/>
              <a:pathLst>
                <a:path extrusionOk="0" h="4282434" w="4282900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cap="rnd" cmpd="sng" w="25400">
              <a:solidFill>
                <a:srgbClr val="ACBDB7">
                  <a:alpha val="64705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82" name="Google Shape;82;p26"/>
            <p:cNvSpPr/>
            <p:nvPr/>
          </p:nvSpPr>
          <p:spPr>
            <a:xfrm>
              <a:off x="10536649" y="1823190"/>
              <a:ext cx="1654608" cy="3209758"/>
            </a:xfrm>
            <a:custGeom>
              <a:rect b="b" l="l" r="r" t="t"/>
              <a:pathLst>
                <a:path extrusionOk="0" h="5795027" w="2987296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cap="rnd" cmpd="sng" w="25400">
              <a:solidFill>
                <a:srgbClr val="ACBDB7">
                  <a:alpha val="64705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</p:grpSp>
      <p:sp>
        <p:nvSpPr>
          <p:cNvPr id="83" name="Google Shape;83;p26"/>
          <p:cNvSpPr txBox="1"/>
          <p:nvPr>
            <p:ph type="title"/>
          </p:nvPr>
        </p:nvSpPr>
        <p:spPr>
          <a:xfrm>
            <a:off x="2148186" y="959587"/>
            <a:ext cx="9076329" cy="1064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" type="body"/>
          </p:nvPr>
        </p:nvSpPr>
        <p:spPr>
          <a:xfrm rot="5400000">
            <a:off x="4861273" y="-464830"/>
            <a:ext cx="3650155" cy="9076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005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40005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40005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6"/>
          <p:cNvSpPr txBox="1"/>
          <p:nvPr>
            <p:ph idx="10" type="dt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6"/>
          <p:cNvSpPr txBox="1"/>
          <p:nvPr>
            <p:ph idx="11" type="ftr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27"/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90" name="Google Shape;90;p27"/>
            <p:cNvSpPr/>
            <p:nvPr/>
          </p:nvSpPr>
          <p:spPr>
            <a:xfrm>
              <a:off x="9326904" y="2026"/>
              <a:ext cx="2249810" cy="2294745"/>
            </a:xfrm>
            <a:custGeom>
              <a:rect b="b" l="l" r="r" t="t"/>
              <a:pathLst>
                <a:path extrusionOk="0" h="2294745" w="2249810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rgbClr val="ACBDB7">
                <a:alpha val="1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91" name="Google Shape;91;p27"/>
            <p:cNvSpPr/>
            <p:nvPr/>
          </p:nvSpPr>
          <p:spPr>
            <a:xfrm>
              <a:off x="10597154" y="1907348"/>
              <a:ext cx="1594846" cy="3044131"/>
            </a:xfrm>
            <a:custGeom>
              <a:rect b="b" l="l" r="r" t="t"/>
              <a:pathLst>
                <a:path extrusionOk="0" h="3044131" w="1594846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rgbClr val="ACBDB7">
                <a:alpha val="1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92" name="Google Shape;92;p27"/>
            <p:cNvSpPr/>
            <p:nvPr/>
          </p:nvSpPr>
          <p:spPr>
            <a:xfrm>
              <a:off x="9265700" y="7622"/>
              <a:ext cx="2372219" cy="2371961"/>
            </a:xfrm>
            <a:custGeom>
              <a:rect b="b" l="l" r="r" t="t"/>
              <a:pathLst>
                <a:path extrusionOk="0" h="4282434" w="4282900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cap="rnd" cmpd="sng" w="25400">
              <a:solidFill>
                <a:srgbClr val="ACBDB7">
                  <a:alpha val="64705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93" name="Google Shape;93;p27"/>
            <p:cNvSpPr/>
            <p:nvPr/>
          </p:nvSpPr>
          <p:spPr>
            <a:xfrm>
              <a:off x="10536649" y="1823190"/>
              <a:ext cx="1654608" cy="3209758"/>
            </a:xfrm>
            <a:custGeom>
              <a:rect b="b" l="l" r="r" t="t"/>
              <a:pathLst>
                <a:path extrusionOk="0" h="5795027" w="2987296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cap="rnd" cmpd="sng" w="25400">
              <a:solidFill>
                <a:srgbClr val="ACBDB7">
                  <a:alpha val="64705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</p:grpSp>
      <p:sp>
        <p:nvSpPr>
          <p:cNvPr id="94" name="Google Shape;94;p27"/>
          <p:cNvSpPr txBox="1"/>
          <p:nvPr>
            <p:ph type="title"/>
          </p:nvPr>
        </p:nvSpPr>
        <p:spPr>
          <a:xfrm rot="5400000">
            <a:off x="7587060" y="2410224"/>
            <a:ext cx="5310710" cy="2222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7"/>
          <p:cNvSpPr txBox="1"/>
          <p:nvPr>
            <p:ph idx="1" type="body"/>
          </p:nvPr>
        </p:nvSpPr>
        <p:spPr>
          <a:xfrm rot="5400000">
            <a:off x="2264988" y="-560535"/>
            <a:ext cx="5310710" cy="8164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005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40005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40005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7"/>
          <p:cNvSpPr txBox="1"/>
          <p:nvPr>
            <p:ph idx="10" type="dt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7"/>
          <p:cNvSpPr txBox="1"/>
          <p:nvPr>
            <p:ph idx="11" type="ftr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7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 txBox="1"/>
          <p:nvPr>
            <p:ph type="title"/>
          </p:nvPr>
        </p:nvSpPr>
        <p:spPr>
          <a:xfrm>
            <a:off x="831850" y="1883229"/>
            <a:ext cx="8214179" cy="33031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ts Mill Goud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" type="body"/>
          </p:nvPr>
        </p:nvSpPr>
        <p:spPr>
          <a:xfrm>
            <a:off x="831850" y="5295900"/>
            <a:ext cx="8214179" cy="7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2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Sorts Mill Goudy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Sorts Mill Goudy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18"/>
          <p:cNvSpPr txBox="1"/>
          <p:nvPr>
            <p:ph idx="10" type="dt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1" type="ftr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/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" type="body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005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40005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40005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0" type="dt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1" type="ftr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/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" type="body"/>
          </p:nvPr>
        </p:nvSpPr>
        <p:spPr>
          <a:xfrm>
            <a:off x="966745" y="2250798"/>
            <a:ext cx="4445899" cy="3752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005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40005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40005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idx="2" type="body"/>
          </p:nvPr>
        </p:nvSpPr>
        <p:spPr>
          <a:xfrm>
            <a:off x="5597174" y="2250798"/>
            <a:ext cx="4445899" cy="3752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005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40005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40005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966745" y="960120"/>
            <a:ext cx="9196928" cy="10607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" type="body"/>
          </p:nvPr>
        </p:nvSpPr>
        <p:spPr>
          <a:xfrm>
            <a:off x="967153" y="2062842"/>
            <a:ext cx="4445899" cy="7818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b="1" sz="18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rts Mill Goudy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rts Mill Goudy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1"/>
          <p:cNvSpPr txBox="1"/>
          <p:nvPr>
            <p:ph idx="2" type="body"/>
          </p:nvPr>
        </p:nvSpPr>
        <p:spPr>
          <a:xfrm>
            <a:off x="966745" y="2882837"/>
            <a:ext cx="4446642" cy="3343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005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40005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40005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3" type="body"/>
          </p:nvPr>
        </p:nvSpPr>
        <p:spPr>
          <a:xfrm>
            <a:off x="5725280" y="2062842"/>
            <a:ext cx="4467794" cy="7818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b="1" sz="1800" cap="none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rts Mill Goudy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rts Mill Goudy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1"/>
          <p:cNvSpPr txBox="1"/>
          <p:nvPr>
            <p:ph idx="4" type="body"/>
          </p:nvPr>
        </p:nvSpPr>
        <p:spPr>
          <a:xfrm>
            <a:off x="5724868" y="2882837"/>
            <a:ext cx="4468541" cy="3343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005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indent="-40005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40005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700"/>
              <a:buChar char="∙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0" type="dt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1" type="ftr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/>
          <p:nvPr>
            <p:ph idx="10" type="dt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3"/>
          <p:cNvSpPr txBox="1"/>
          <p:nvPr>
            <p:ph idx="11" type="ftr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3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 txBox="1"/>
          <p:nvPr>
            <p:ph type="title"/>
          </p:nvPr>
        </p:nvSpPr>
        <p:spPr>
          <a:xfrm>
            <a:off x="839788" y="1094014"/>
            <a:ext cx="3932237" cy="14369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rts Mill Goud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4"/>
          <p:cNvSpPr txBox="1"/>
          <p:nvPr>
            <p:ph idx="1" type="body"/>
          </p:nvPr>
        </p:nvSpPr>
        <p:spPr>
          <a:xfrm>
            <a:off x="5183188" y="1094014"/>
            <a:ext cx="6172200" cy="4767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334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800"/>
              <a:buChar char="∙"/>
              <a:defRPr sz="32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rts Mill Goudy"/>
              <a:buNone/>
              <a:defRPr sz="2800"/>
            </a:lvl2pPr>
            <a:lvl3pPr indent="-4572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600"/>
              <a:buChar char="∙"/>
              <a:defRPr sz="24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orts Mill Goudy"/>
              <a:buNone/>
              <a:defRPr sz="2000"/>
            </a:lvl4pPr>
            <a:lvl5pPr indent="-4191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000"/>
              <a:buChar char="∙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24"/>
          <p:cNvSpPr txBox="1"/>
          <p:nvPr>
            <p:ph idx="2" type="body"/>
          </p:nvPr>
        </p:nvSpPr>
        <p:spPr>
          <a:xfrm>
            <a:off x="839788" y="2618012"/>
            <a:ext cx="3932237" cy="3250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ts Mill Goudy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ts Mill Goudy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24"/>
          <p:cNvSpPr txBox="1"/>
          <p:nvPr>
            <p:ph idx="10" type="dt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11" type="ftr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/>
          <p:cNvSpPr txBox="1"/>
          <p:nvPr>
            <p:ph type="title"/>
          </p:nvPr>
        </p:nvSpPr>
        <p:spPr>
          <a:xfrm>
            <a:off x="839788" y="1065120"/>
            <a:ext cx="3932237" cy="146580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Sorts Mill Goud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25"/>
          <p:cNvSpPr txBox="1"/>
          <p:nvPr>
            <p:ph idx="1" type="body"/>
          </p:nvPr>
        </p:nvSpPr>
        <p:spPr>
          <a:xfrm>
            <a:off x="839788" y="2618014"/>
            <a:ext cx="3932237" cy="3250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ts Mill Goudy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ts Mill Goudy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5"/>
          <p:cNvSpPr txBox="1"/>
          <p:nvPr>
            <p:ph idx="10" type="dt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1" type="ftr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6"/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1" name="Google Shape;11;p16"/>
            <p:cNvSpPr/>
            <p:nvPr/>
          </p:nvSpPr>
          <p:spPr>
            <a:xfrm>
              <a:off x="9326904" y="2026"/>
              <a:ext cx="2249810" cy="2294745"/>
            </a:xfrm>
            <a:custGeom>
              <a:rect b="b" l="l" r="r" t="t"/>
              <a:pathLst>
                <a:path extrusionOk="0" h="2294745" w="2249810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rgbClr val="ACBDB7">
                <a:alpha val="1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2" name="Google Shape;12;p16"/>
            <p:cNvSpPr/>
            <p:nvPr/>
          </p:nvSpPr>
          <p:spPr>
            <a:xfrm>
              <a:off x="10597154" y="1907348"/>
              <a:ext cx="1594846" cy="3044131"/>
            </a:xfrm>
            <a:custGeom>
              <a:rect b="b" l="l" r="r" t="t"/>
              <a:pathLst>
                <a:path extrusionOk="0" h="3044131" w="1594846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rgbClr val="ACBDB7">
                <a:alpha val="1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3" name="Google Shape;13;p16"/>
            <p:cNvSpPr/>
            <p:nvPr/>
          </p:nvSpPr>
          <p:spPr>
            <a:xfrm>
              <a:off x="9265700" y="7622"/>
              <a:ext cx="2372219" cy="2371961"/>
            </a:xfrm>
            <a:custGeom>
              <a:rect b="b" l="l" r="r" t="t"/>
              <a:pathLst>
                <a:path extrusionOk="0" h="4282434" w="4282900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cap="rnd" cmpd="sng" w="25400">
              <a:solidFill>
                <a:srgbClr val="ACBDB7">
                  <a:alpha val="64705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4" name="Google Shape;14;p16"/>
            <p:cNvSpPr/>
            <p:nvPr/>
          </p:nvSpPr>
          <p:spPr>
            <a:xfrm>
              <a:off x="10536649" y="1823190"/>
              <a:ext cx="1654608" cy="3209758"/>
            </a:xfrm>
            <a:custGeom>
              <a:rect b="b" l="l" r="r" t="t"/>
              <a:pathLst>
                <a:path extrusionOk="0" h="5795027" w="2987296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cap="rnd" cmpd="sng" w="25400">
              <a:solidFill>
                <a:srgbClr val="ACBDB7">
                  <a:alpha val="64705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</p:grpSp>
      <p:sp>
        <p:nvSpPr>
          <p:cNvPr id="15" name="Google Shape;15;p16"/>
          <p:cNvSpPr txBox="1"/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rts Mill Goudy"/>
              <a:buNone/>
              <a:defRPr b="0" i="0" sz="40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16"/>
          <p:cNvSpPr txBox="1"/>
          <p:nvPr>
            <p:ph idx="1" type="body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rts Mill Goudy"/>
              <a:buChar char="∙"/>
              <a:defRPr b="0" i="0" sz="20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2286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rts Mill Goudy"/>
              <a:buNone/>
              <a:defRPr b="0" i="0" sz="18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810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rts Mill Goudy"/>
              <a:buChar char="∙"/>
              <a:defRPr b="0" i="0" sz="16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286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rts Mill Goudy"/>
              <a:buNone/>
              <a:defRPr b="0" i="0" sz="14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36195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rts Mill Goudy"/>
              <a:buChar char="∙"/>
              <a:defRPr b="0" i="0" sz="14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7" name="Google Shape;17;p16"/>
          <p:cNvSpPr txBox="1"/>
          <p:nvPr>
            <p:ph idx="10" type="dt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8" name="Google Shape;18;p16"/>
          <p:cNvSpPr txBox="1"/>
          <p:nvPr>
            <p:ph idx="11" type="ftr"/>
          </p:nvPr>
        </p:nvSpPr>
        <p:spPr>
          <a:xfrm>
            <a:off x="966745" y="501128"/>
            <a:ext cx="33113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9" name="Google Shape;19;p16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5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hyperlink" Target="https://nus-sps.github.io/modules.sp3176/chapter-4/the-quantum-molecule/#probability" TargetMode="External"/><Relationship Id="rId5" Type="http://schemas.openxmlformats.org/officeDocument/2006/relationships/image" Target="../media/image40.png"/><Relationship Id="rId6" Type="http://schemas.openxmlformats.org/officeDocument/2006/relationships/image" Target="../media/image33.jpg"/><Relationship Id="rId7" Type="http://schemas.openxmlformats.org/officeDocument/2006/relationships/image" Target="../media/image47.png"/><Relationship Id="rId8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51.png"/><Relationship Id="rId5" Type="http://schemas.openxmlformats.org/officeDocument/2006/relationships/image" Target="../media/image42.png"/><Relationship Id="rId6" Type="http://schemas.openxmlformats.org/officeDocument/2006/relationships/image" Target="../media/image3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nus-sps.github.io/modules.sp3176/chapter-4/the-quantum-molecule/#probability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57.png"/><Relationship Id="rId6" Type="http://schemas.openxmlformats.org/officeDocument/2006/relationships/image" Target="../media/image63.png"/><Relationship Id="rId7" Type="http://schemas.openxmlformats.org/officeDocument/2006/relationships/image" Target="../media/image43.png"/><Relationship Id="rId8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0.png"/><Relationship Id="rId10" Type="http://schemas.openxmlformats.org/officeDocument/2006/relationships/image" Target="../media/image56.png"/><Relationship Id="rId13" Type="http://schemas.openxmlformats.org/officeDocument/2006/relationships/image" Target="../media/image47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54.png"/><Relationship Id="rId9" Type="http://schemas.openxmlformats.org/officeDocument/2006/relationships/image" Target="../media/image55.png"/><Relationship Id="rId5" Type="http://schemas.openxmlformats.org/officeDocument/2006/relationships/image" Target="../media/image46.png"/><Relationship Id="rId6" Type="http://schemas.openxmlformats.org/officeDocument/2006/relationships/image" Target="../media/image49.png"/><Relationship Id="rId7" Type="http://schemas.openxmlformats.org/officeDocument/2006/relationships/image" Target="../media/image48.png"/><Relationship Id="rId8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65.png"/><Relationship Id="rId13" Type="http://schemas.openxmlformats.org/officeDocument/2006/relationships/image" Target="../media/image6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5" Type="http://schemas.openxmlformats.org/officeDocument/2006/relationships/image" Target="../media/image11.png"/><Relationship Id="rId1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24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58.png"/><Relationship Id="rId13" Type="http://schemas.openxmlformats.org/officeDocument/2006/relationships/image" Target="../media/image39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3.png"/><Relationship Id="rId15" Type="http://schemas.openxmlformats.org/officeDocument/2006/relationships/image" Target="../media/image20.png"/><Relationship Id="rId14" Type="http://schemas.openxmlformats.org/officeDocument/2006/relationships/image" Target="../media/image22.png"/><Relationship Id="rId16" Type="http://schemas.openxmlformats.org/officeDocument/2006/relationships/image" Target="../media/image30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38.jpg"/><Relationship Id="rId5" Type="http://schemas.openxmlformats.org/officeDocument/2006/relationships/image" Target="../media/image66.png"/><Relationship Id="rId6" Type="http://schemas.openxmlformats.org/officeDocument/2006/relationships/image" Target="../media/image1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5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descr="Seamless Space Fly Through" id="104" name="Google Shape;104;p1"/>
          <p:cNvPicPr preferRelativeResize="0"/>
          <p:nvPr/>
        </p:nvPicPr>
        <p:blipFill rotWithShape="1">
          <a:blip r:embed="rId3">
            <a:alphaModFix/>
          </a:blip>
          <a:srcRect b="282" l="0" r="-1" t="0"/>
          <a:stretch/>
        </p:blipFill>
        <p:spPr>
          <a:xfrm>
            <a:off x="21" y="11"/>
            <a:ext cx="12191979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/>
          <p:nvPr/>
        </p:nvSpPr>
        <p:spPr>
          <a:xfrm>
            <a:off x="1109595" y="805231"/>
            <a:ext cx="3876811" cy="5245563"/>
          </a:xfrm>
          <a:custGeom>
            <a:rect b="b" l="l" r="r" t="t"/>
            <a:pathLst>
              <a:path extrusionOk="0" h="5245563" w="3876811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06" name="Google Shape;106;p1"/>
          <p:cNvSpPr txBox="1"/>
          <p:nvPr>
            <p:ph type="ctrTitle"/>
          </p:nvPr>
        </p:nvSpPr>
        <p:spPr>
          <a:xfrm>
            <a:off x="1473390" y="1826096"/>
            <a:ext cx="3149221" cy="2142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rts Mill Goudy"/>
              <a:buNone/>
            </a:pPr>
            <a:r>
              <a:rPr lang="en-SG" sz="4000"/>
              <a:t>We all love Molecules</a:t>
            </a:r>
            <a:endParaRPr/>
          </a:p>
        </p:txBody>
      </p:sp>
      <p:sp>
        <p:nvSpPr>
          <p:cNvPr id="107" name="Google Shape;107;p1"/>
          <p:cNvSpPr txBox="1"/>
          <p:nvPr>
            <p:ph idx="1" type="subTitle"/>
          </p:nvPr>
        </p:nvSpPr>
        <p:spPr>
          <a:xfrm>
            <a:off x="1594514" y="4196605"/>
            <a:ext cx="2906973" cy="948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en-SG"/>
              <a:t>THE UNIVERSE</a:t>
            </a:r>
            <a:endParaRPr/>
          </a:p>
          <a:p>
            <a:pPr indent="0" lvl="0" marL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lang="en-SG"/>
              <a:t>IS #5</a:t>
            </a:r>
            <a:endParaRPr/>
          </a:p>
        </p:txBody>
      </p:sp>
      <p:sp>
        <p:nvSpPr>
          <p:cNvPr id="108" name="Google Shape;108;p1"/>
          <p:cNvSpPr/>
          <p:nvPr/>
        </p:nvSpPr>
        <p:spPr>
          <a:xfrm>
            <a:off x="1040828" y="720724"/>
            <a:ext cx="4014345" cy="5414576"/>
          </a:xfrm>
          <a:custGeom>
            <a:rect b="b" l="l" r="r" t="t"/>
            <a:pathLst>
              <a:path extrusionOk="0" h="5795027" w="428290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cap="rnd" cmpd="sng" w="25400">
            <a:solidFill>
              <a:schemeClr val="lt2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09" name="Google Shape;109;p1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"/>
          <p:cNvSpPr txBox="1"/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rts Mill Goudy"/>
              <a:buNone/>
            </a:pPr>
            <a:r>
              <a:rPr lang="en-SG"/>
              <a:t>Q3</a:t>
            </a:r>
            <a:endParaRPr/>
          </a:p>
        </p:txBody>
      </p:sp>
      <p:sp>
        <p:nvSpPr>
          <p:cNvPr id="267" name="Google Shape;267;p10"/>
          <p:cNvSpPr txBox="1"/>
          <p:nvPr>
            <p:ph idx="1" type="body"/>
          </p:nvPr>
        </p:nvSpPr>
        <p:spPr>
          <a:xfrm>
            <a:off x="2148927" y="1211028"/>
            <a:ext cx="6988249" cy="1422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</a:pPr>
            <a:r>
              <a:rPr lang="en-SG" sz="2300"/>
              <a:t>The figure below is a simulated rotation spectrum of CO. Estimate the internuclei distance of CO.</a:t>
            </a:r>
            <a:endParaRPr sz="2300"/>
          </a:p>
        </p:txBody>
      </p:sp>
      <p:pic>
        <p:nvPicPr>
          <p:cNvPr descr="A graph of a frequency&#10;&#10;Description automatically generated" id="268" name="Google Shape;268;p10"/>
          <p:cNvPicPr preferRelativeResize="0"/>
          <p:nvPr/>
        </p:nvPicPr>
        <p:blipFill rotWithShape="1">
          <a:blip r:embed="rId3">
            <a:alphaModFix amt="85000"/>
          </a:blip>
          <a:srcRect b="0" l="0" r="7094" t="0"/>
          <a:stretch/>
        </p:blipFill>
        <p:spPr>
          <a:xfrm>
            <a:off x="1087012" y="2376578"/>
            <a:ext cx="6943941" cy="433129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0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"/>
          <p:cNvSpPr txBox="1"/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rts Mill Goudy"/>
              <a:buNone/>
            </a:pPr>
            <a:r>
              <a:rPr lang="en-SG"/>
              <a:t>Q3</a:t>
            </a:r>
            <a:endParaRPr/>
          </a:p>
        </p:txBody>
      </p:sp>
      <p:sp>
        <p:nvSpPr>
          <p:cNvPr id="275" name="Google Shape;275;p11"/>
          <p:cNvSpPr txBox="1"/>
          <p:nvPr>
            <p:ph idx="1" type="body"/>
          </p:nvPr>
        </p:nvSpPr>
        <p:spPr>
          <a:xfrm>
            <a:off x="2148927" y="1211028"/>
            <a:ext cx="6988249" cy="1422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</a:pPr>
            <a:r>
              <a:rPr lang="en-SG" sz="2300"/>
              <a:t>The figure below is a simulated rotation spectrum of CO. Estimate the internuclei distance of CO.</a:t>
            </a:r>
            <a:endParaRPr sz="2300"/>
          </a:p>
        </p:txBody>
      </p:sp>
      <p:pic>
        <p:nvPicPr>
          <p:cNvPr descr="A graph of a frequency&#10;&#10;Description automatically generated" id="276" name="Google Shape;276;p11"/>
          <p:cNvPicPr preferRelativeResize="0"/>
          <p:nvPr/>
        </p:nvPicPr>
        <p:blipFill rotWithShape="1">
          <a:blip r:embed="rId3">
            <a:alphaModFix amt="85000"/>
          </a:blip>
          <a:srcRect b="0" l="0" r="7094" t="0"/>
          <a:stretch/>
        </p:blipFill>
        <p:spPr>
          <a:xfrm>
            <a:off x="966762" y="2137478"/>
            <a:ext cx="6943940" cy="43312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11"/>
          <p:cNvCxnSpPr/>
          <p:nvPr/>
        </p:nvCxnSpPr>
        <p:spPr>
          <a:xfrm>
            <a:off x="2886974" y="5681933"/>
            <a:ext cx="502057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278" name="Google Shape;278;p11"/>
          <p:cNvSpPr txBox="1"/>
          <p:nvPr/>
        </p:nvSpPr>
        <p:spPr>
          <a:xfrm>
            <a:off x="7741859" y="2426982"/>
            <a:ext cx="3548215" cy="5847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166" l="-103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279" name="Google Shape;279;p11"/>
          <p:cNvSpPr txBox="1"/>
          <p:nvPr/>
        </p:nvSpPr>
        <p:spPr>
          <a:xfrm>
            <a:off x="7680437" y="3594270"/>
            <a:ext cx="3509229" cy="63254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97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280" name="Google Shape;280;p11"/>
          <p:cNvSpPr txBox="1"/>
          <p:nvPr/>
        </p:nvSpPr>
        <p:spPr>
          <a:xfrm>
            <a:off x="7386173" y="328060"/>
            <a:ext cx="4506298" cy="6152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281" name="Google Shape;281;p11"/>
          <p:cNvSpPr txBox="1"/>
          <p:nvPr/>
        </p:nvSpPr>
        <p:spPr>
          <a:xfrm>
            <a:off x="8292551" y="4629453"/>
            <a:ext cx="2812437" cy="115627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05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282" name="Google Shape;282;p11"/>
          <p:cNvSpPr txBox="1"/>
          <p:nvPr/>
        </p:nvSpPr>
        <p:spPr>
          <a:xfrm>
            <a:off x="7223187" y="2090111"/>
            <a:ext cx="1725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From the graph:</a:t>
            </a:r>
            <a:endParaRPr/>
          </a:p>
        </p:txBody>
      </p:sp>
      <p:sp>
        <p:nvSpPr>
          <p:cNvPr id="283" name="Google Shape;283;p11"/>
          <p:cNvSpPr txBox="1"/>
          <p:nvPr/>
        </p:nvSpPr>
        <p:spPr>
          <a:xfrm>
            <a:off x="7223187" y="3229834"/>
            <a:ext cx="35092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From notes, rotational constant:</a:t>
            </a:r>
            <a:endParaRPr/>
          </a:p>
        </p:txBody>
      </p:sp>
      <p:sp>
        <p:nvSpPr>
          <p:cNvPr id="284" name="Google Shape;284;p11"/>
          <p:cNvSpPr txBox="1"/>
          <p:nvPr/>
        </p:nvSpPr>
        <p:spPr>
          <a:xfrm>
            <a:off x="5236236" y="476647"/>
            <a:ext cx="23780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Reduced mass of CO:</a:t>
            </a:r>
            <a:endParaRPr/>
          </a:p>
        </p:txBody>
      </p:sp>
      <p:sp>
        <p:nvSpPr>
          <p:cNvPr id="285" name="Google Shape;285;p11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"/>
          <p:cNvSpPr txBox="1"/>
          <p:nvPr>
            <p:ph idx="1" type="body"/>
          </p:nvPr>
        </p:nvSpPr>
        <p:spPr>
          <a:xfrm>
            <a:off x="1" y="1397478"/>
            <a:ext cx="5612920" cy="48450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953" r="-1083" t="-50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0"/>
              <a:buChar char="∙"/>
            </a:pPr>
            <a:r>
              <a:rPr lang="en-SG"/>
              <a:t> </a:t>
            </a:r>
            <a:endParaRPr/>
          </a:p>
        </p:txBody>
      </p:sp>
      <p:sp>
        <p:nvSpPr>
          <p:cNvPr id="291" name="Google Shape;291;p12"/>
          <p:cNvSpPr txBox="1"/>
          <p:nvPr/>
        </p:nvSpPr>
        <p:spPr>
          <a:xfrm>
            <a:off x="7171429" y="299401"/>
            <a:ext cx="5072332" cy="2049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50"/>
              <a:buFont typeface="Sorts Mill Goudy"/>
              <a:buNone/>
            </a:pPr>
            <a:r>
              <a:rPr lang="en-SG" sz="1900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Derive an expression for the </a:t>
            </a:r>
            <a:r>
              <a:rPr b="1" lang="en-SG" sz="1900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most probable </a:t>
            </a:r>
            <a:r>
              <a:rPr i="1" lang="en-SG" sz="1900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J</a:t>
            </a:r>
            <a:r>
              <a:rPr lang="en-SG" sz="1900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 transition line for rotational spectroscopy. </a:t>
            </a:r>
            <a:br>
              <a:rPr lang="en-SG" sz="1900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</a:br>
            <a:r>
              <a:rPr lang="en-SG" sz="1900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(Hint: use Eq.(</a:t>
            </a:r>
            <a:r>
              <a:rPr lang="en-SG" sz="1900" u="sng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QM(6)</a:t>
            </a:r>
            <a:r>
              <a:rPr lang="en-SG" sz="1900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)).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50"/>
              <a:buFont typeface="Sorts Mill Goudy"/>
              <a:buNone/>
            </a:pPr>
            <a:r>
              <a:rPr lang="en-SG" sz="1900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Suggest how we can estimate the temperature of the observed object using rotational spectroscopy.</a:t>
            </a:r>
            <a:endParaRPr/>
          </a:p>
        </p:txBody>
      </p:sp>
      <p:sp>
        <p:nvSpPr>
          <p:cNvPr id="292" name="Google Shape;292;p12"/>
          <p:cNvSpPr txBox="1"/>
          <p:nvPr/>
        </p:nvSpPr>
        <p:spPr>
          <a:xfrm>
            <a:off x="6236900" y="25880"/>
            <a:ext cx="1268081" cy="1064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rts Mill Goudy"/>
              <a:buNone/>
            </a:pPr>
            <a:r>
              <a:rPr lang="en-SG" sz="4000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Q5</a:t>
            </a:r>
            <a:endParaRPr/>
          </a:p>
        </p:txBody>
      </p:sp>
      <p:sp>
        <p:nvSpPr>
          <p:cNvPr id="293" name="Google Shape;293;p12"/>
          <p:cNvSpPr txBox="1"/>
          <p:nvPr/>
        </p:nvSpPr>
        <p:spPr>
          <a:xfrm>
            <a:off x="6236899" y="2823714"/>
            <a:ext cx="1268081" cy="1064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rts Mill Goudy"/>
              <a:buNone/>
            </a:pPr>
            <a:r>
              <a:rPr lang="en-SG" sz="4000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Q6</a:t>
            </a:r>
            <a:endParaRPr/>
          </a:p>
        </p:txBody>
      </p:sp>
      <p:sp>
        <p:nvSpPr>
          <p:cNvPr id="294" name="Google Shape;294;p12"/>
          <p:cNvSpPr txBox="1"/>
          <p:nvPr/>
        </p:nvSpPr>
        <p:spPr>
          <a:xfrm>
            <a:off x="7171429" y="3057837"/>
            <a:ext cx="4796284" cy="2049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50"/>
              <a:buFont typeface="Sorts Mill Goudy"/>
              <a:buNone/>
            </a:pPr>
            <a:r>
              <a:rPr lang="en-SG" sz="1900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By referring to the following figure, suggest why the range of isotopes would result in a different wavenumber.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50"/>
              <a:buFont typeface="Sorts Mill Goudy"/>
              <a:buNone/>
            </a:pPr>
            <a:r>
              <a:t/>
            </a:r>
            <a:endParaRPr sz="1900">
              <a:solidFill>
                <a:schemeClr val="dk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descr="A graph of a number of numbers&#10;&#10;Description automatically generated" id="295" name="Google Shape;29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1384" y="4495177"/>
            <a:ext cx="5072332" cy="21644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12"/>
          <p:cNvGrpSpPr/>
          <p:nvPr/>
        </p:nvGrpSpPr>
        <p:grpSpPr>
          <a:xfrm>
            <a:off x="1046672" y="264895"/>
            <a:ext cx="3479320" cy="1020121"/>
            <a:chOff x="1063925" y="149875"/>
            <a:chExt cx="3479320" cy="1020121"/>
          </a:xfrm>
        </p:grpSpPr>
        <p:sp>
          <p:nvSpPr>
            <p:cNvPr id="297" name="Google Shape;297;p12"/>
            <p:cNvSpPr/>
            <p:nvPr/>
          </p:nvSpPr>
          <p:spPr>
            <a:xfrm>
              <a:off x="1112807" y="327980"/>
              <a:ext cx="252000" cy="2520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pic>
          <p:nvPicPr>
            <p:cNvPr descr="Hc3n cyanoacetylene molecule Royalty Free Vector Image" id="298" name="Google Shape;298;p12"/>
            <p:cNvPicPr preferRelativeResize="0"/>
            <p:nvPr/>
          </p:nvPicPr>
          <p:blipFill rotWithShape="1">
            <a:blip r:embed="rId6">
              <a:alphaModFix/>
            </a:blip>
            <a:srcRect b="27546" l="59" r="-1" t="34889"/>
            <a:stretch/>
          </p:blipFill>
          <p:spPr>
            <a:xfrm>
              <a:off x="1063925" y="149875"/>
              <a:ext cx="3479320" cy="10201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9" name="Google Shape;29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24262" y="3820012"/>
            <a:ext cx="759804" cy="75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10111" y="1020696"/>
            <a:ext cx="698962" cy="69896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2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302" name="Google Shape;302;p12"/>
          <p:cNvSpPr txBox="1"/>
          <p:nvPr/>
        </p:nvSpPr>
        <p:spPr>
          <a:xfrm>
            <a:off x="80514" y="0"/>
            <a:ext cx="1627517" cy="1064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rts Mill Goudy"/>
              <a:buNone/>
            </a:pPr>
            <a:r>
              <a:rPr lang="en-SG" sz="4000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Q4</a:t>
            </a:r>
            <a:endParaRPr sz="4000">
              <a:solidFill>
                <a:schemeClr val="dk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"/>
          <p:cNvSpPr txBox="1"/>
          <p:nvPr>
            <p:ph type="title"/>
          </p:nvPr>
        </p:nvSpPr>
        <p:spPr>
          <a:xfrm>
            <a:off x="80514" y="0"/>
            <a:ext cx="1627517" cy="1064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rts Mill Goudy"/>
              <a:buNone/>
            </a:pPr>
            <a:r>
              <a:rPr lang="en-SG"/>
              <a:t>Q4</a:t>
            </a:r>
            <a:endParaRPr/>
          </a:p>
        </p:txBody>
      </p:sp>
      <p:sp>
        <p:nvSpPr>
          <p:cNvPr id="308" name="Google Shape;308;p13"/>
          <p:cNvSpPr txBox="1"/>
          <p:nvPr>
            <p:ph idx="1" type="body"/>
          </p:nvPr>
        </p:nvSpPr>
        <p:spPr>
          <a:xfrm>
            <a:off x="175758" y="1206099"/>
            <a:ext cx="10644141" cy="53047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87" r="0" t="-45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000"/>
              <a:buChar char="∙"/>
            </a:pPr>
            <a:r>
              <a:rPr lang="en-SG"/>
              <a:t> </a:t>
            </a:r>
            <a:endParaRPr/>
          </a:p>
        </p:txBody>
      </p:sp>
      <p:sp>
        <p:nvSpPr>
          <p:cNvPr id="309" name="Google Shape;309;p13"/>
          <p:cNvSpPr txBox="1"/>
          <p:nvPr/>
        </p:nvSpPr>
        <p:spPr>
          <a:xfrm>
            <a:off x="691202" y="2136569"/>
            <a:ext cx="4564198" cy="29238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0415" l="-667" r="-80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310" name="Google Shape;310;p13"/>
          <p:cNvSpPr txBox="1"/>
          <p:nvPr/>
        </p:nvSpPr>
        <p:spPr>
          <a:xfrm>
            <a:off x="691202" y="2986977"/>
            <a:ext cx="2789208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900">
                <a:solidFill>
                  <a:schemeClr val="accent4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Microwave/Radiowave</a:t>
            </a:r>
            <a:endParaRPr sz="1900">
              <a:solidFill>
                <a:schemeClr val="accent4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11" name="Google Shape;311;p13"/>
          <p:cNvSpPr txBox="1"/>
          <p:nvPr/>
        </p:nvSpPr>
        <p:spPr>
          <a:xfrm>
            <a:off x="645195" y="4166556"/>
            <a:ext cx="2789208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900">
                <a:solidFill>
                  <a:schemeClr val="accent4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18.196, 27.294, 36.392, …</a:t>
            </a:r>
            <a:endParaRPr/>
          </a:p>
        </p:txBody>
      </p:sp>
      <p:sp>
        <p:nvSpPr>
          <p:cNvPr id="312" name="Google Shape;312;p13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313" name="Google Shape;31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3765" y="4093293"/>
            <a:ext cx="3709359" cy="27439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13"/>
          <p:cNvGrpSpPr/>
          <p:nvPr/>
        </p:nvGrpSpPr>
        <p:grpSpPr>
          <a:xfrm>
            <a:off x="1144438" y="198456"/>
            <a:ext cx="3479320" cy="1020121"/>
            <a:chOff x="1063925" y="149875"/>
            <a:chExt cx="3479320" cy="1020121"/>
          </a:xfrm>
        </p:grpSpPr>
        <p:sp>
          <p:nvSpPr>
            <p:cNvPr id="315" name="Google Shape;315;p13"/>
            <p:cNvSpPr/>
            <p:nvPr/>
          </p:nvSpPr>
          <p:spPr>
            <a:xfrm>
              <a:off x="1112807" y="327980"/>
              <a:ext cx="252000" cy="252000"/>
            </a:xfrm>
            <a:prstGeom prst="ellipse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pic>
          <p:nvPicPr>
            <p:cNvPr descr="Hc3n cyanoacetylene molecule Royalty Free Vector Image" id="316" name="Google Shape;316;p13"/>
            <p:cNvPicPr preferRelativeResize="0"/>
            <p:nvPr/>
          </p:nvPicPr>
          <p:blipFill rotWithShape="1">
            <a:blip r:embed="rId6">
              <a:alphaModFix/>
            </a:blip>
            <a:srcRect b="27546" l="59" r="-1" t="34889"/>
            <a:stretch/>
          </p:blipFill>
          <p:spPr>
            <a:xfrm>
              <a:off x="1063925" y="149875"/>
              <a:ext cx="3479320" cy="10201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"/>
          <p:cNvSpPr txBox="1"/>
          <p:nvPr>
            <p:ph type="title"/>
          </p:nvPr>
        </p:nvSpPr>
        <p:spPr>
          <a:xfrm>
            <a:off x="80514" y="0"/>
            <a:ext cx="1713196" cy="1064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rts Mill Goudy"/>
              <a:buNone/>
            </a:pPr>
            <a:r>
              <a:rPr lang="en-SG"/>
              <a:t>Q5</a:t>
            </a:r>
            <a:endParaRPr/>
          </a:p>
        </p:txBody>
      </p:sp>
      <p:sp>
        <p:nvSpPr>
          <p:cNvPr id="322" name="Google Shape;322;p14"/>
          <p:cNvSpPr txBox="1"/>
          <p:nvPr>
            <p:ph idx="1" type="body"/>
          </p:nvPr>
        </p:nvSpPr>
        <p:spPr>
          <a:xfrm>
            <a:off x="1182181" y="251440"/>
            <a:ext cx="9664097" cy="1715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50"/>
              <a:buNone/>
            </a:pPr>
            <a:r>
              <a:rPr lang="en-SG" sz="1900"/>
              <a:t>Derive an expression for the most probable </a:t>
            </a:r>
            <a:r>
              <a:rPr i="1" lang="en-SG" sz="1900"/>
              <a:t>J</a:t>
            </a:r>
            <a:r>
              <a:rPr lang="en-SG" sz="1900"/>
              <a:t> transition line for rotational spectroscopy. </a:t>
            </a:r>
            <a:br>
              <a:rPr lang="en-SG" sz="1900"/>
            </a:br>
            <a:r>
              <a:rPr lang="en-SG" sz="1900"/>
              <a:t>(Hint: use Eq.(</a:t>
            </a:r>
            <a:r>
              <a:rPr lang="en-SG" sz="1900" u="sng">
                <a:solidFill>
                  <a:schemeClr val="hlink"/>
                </a:solidFill>
                <a:hlinkClick r:id="rId3"/>
              </a:rPr>
              <a:t>QM(6)</a:t>
            </a:r>
            <a:r>
              <a:rPr lang="en-SG" sz="1900"/>
              <a:t>)).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50"/>
              <a:buNone/>
            </a:pPr>
            <a:r>
              <a:rPr lang="en-SG" sz="1900"/>
              <a:t>Suggest how we can estimate the temperature of the observed object using rotational spectroscopy.</a:t>
            </a:r>
            <a:endParaRPr/>
          </a:p>
        </p:txBody>
      </p:sp>
      <p:sp>
        <p:nvSpPr>
          <p:cNvPr id="323" name="Google Shape;323;p14"/>
          <p:cNvSpPr txBox="1"/>
          <p:nvPr/>
        </p:nvSpPr>
        <p:spPr>
          <a:xfrm>
            <a:off x="2479243" y="2892725"/>
            <a:ext cx="6025496" cy="6223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324" name="Google Shape;324;p14"/>
          <p:cNvSpPr txBox="1"/>
          <p:nvPr/>
        </p:nvSpPr>
        <p:spPr>
          <a:xfrm>
            <a:off x="2479243" y="1893413"/>
            <a:ext cx="3877800" cy="622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325" name="Google Shape;325;p14"/>
          <p:cNvSpPr txBox="1"/>
          <p:nvPr/>
        </p:nvSpPr>
        <p:spPr>
          <a:xfrm>
            <a:off x="4716360" y="3892016"/>
            <a:ext cx="2123082" cy="51854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326" name="Google Shape;326;p14"/>
          <p:cNvSpPr txBox="1"/>
          <p:nvPr/>
        </p:nvSpPr>
        <p:spPr>
          <a:xfrm>
            <a:off x="5009658" y="4787497"/>
            <a:ext cx="1911421" cy="90236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675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327" name="Google Shape;327;p14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328" name="Google Shape;328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0640" y="976859"/>
            <a:ext cx="698962" cy="69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/>
          <p:nvPr>
            <p:ph type="title"/>
          </p:nvPr>
        </p:nvSpPr>
        <p:spPr>
          <a:xfrm>
            <a:off x="86265" y="0"/>
            <a:ext cx="1902977" cy="1064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Sorts Mill Goudy"/>
              <a:buNone/>
            </a:pPr>
            <a:r>
              <a:rPr lang="en-SG"/>
              <a:t>Q6</a:t>
            </a:r>
            <a:endParaRPr/>
          </a:p>
        </p:txBody>
      </p:sp>
      <p:sp>
        <p:nvSpPr>
          <p:cNvPr id="334" name="Google Shape;334;p15"/>
          <p:cNvSpPr txBox="1"/>
          <p:nvPr>
            <p:ph idx="1" type="body"/>
          </p:nvPr>
        </p:nvSpPr>
        <p:spPr>
          <a:xfrm>
            <a:off x="951488" y="423147"/>
            <a:ext cx="8369548" cy="2049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50"/>
              <a:buNone/>
            </a:pPr>
            <a:r>
              <a:rPr lang="en-SG" sz="1900"/>
              <a:t>By referring to the following figure, suggest why the range of isotopes would result in a different wavenumber.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50"/>
              <a:buNone/>
            </a:pPr>
            <a:r>
              <a:t/>
            </a:r>
            <a:endParaRPr sz="1900"/>
          </a:p>
        </p:txBody>
      </p:sp>
      <p:pic>
        <p:nvPicPr>
          <p:cNvPr descr="A graph of a number of numbers&#10;&#10;Description automatically generated" id="335" name="Google Shape;33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177" y="1317017"/>
            <a:ext cx="6285781" cy="2682207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5"/>
          <p:cNvSpPr txBox="1"/>
          <p:nvPr/>
        </p:nvSpPr>
        <p:spPr>
          <a:xfrm>
            <a:off x="1308175" y="5510280"/>
            <a:ext cx="2030083" cy="38472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76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337" name="Google Shape;337;p15"/>
          <p:cNvSpPr txBox="1"/>
          <p:nvPr/>
        </p:nvSpPr>
        <p:spPr>
          <a:xfrm>
            <a:off x="7974759" y="1207173"/>
            <a:ext cx="2588700" cy="426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9999" l="-5646" r="-469" t="-114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338" name="Google Shape;338;p15"/>
          <p:cNvSpPr txBox="1"/>
          <p:nvPr/>
        </p:nvSpPr>
        <p:spPr>
          <a:xfrm>
            <a:off x="7974759" y="1779504"/>
            <a:ext cx="2950872" cy="48910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9998" l="-4958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339" name="Google Shape;339;p15"/>
          <p:cNvSpPr txBox="1"/>
          <p:nvPr/>
        </p:nvSpPr>
        <p:spPr>
          <a:xfrm>
            <a:off x="7974759" y="2414984"/>
            <a:ext cx="3706079" cy="59503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039" l="-394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340" name="Google Shape;340;p15"/>
          <p:cNvSpPr txBox="1"/>
          <p:nvPr/>
        </p:nvSpPr>
        <p:spPr>
          <a:xfrm>
            <a:off x="7974759" y="3167008"/>
            <a:ext cx="2976520" cy="29238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51058" l="-4916" r="-2252" t="-2978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341" name="Google Shape;341;p15"/>
          <p:cNvSpPr txBox="1"/>
          <p:nvPr/>
        </p:nvSpPr>
        <p:spPr>
          <a:xfrm>
            <a:off x="1158832" y="4148068"/>
            <a:ext cx="8034921" cy="36933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4589" l="-606" r="0" t="-819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342" name="Google Shape;342;p15"/>
          <p:cNvSpPr txBox="1"/>
          <p:nvPr/>
        </p:nvSpPr>
        <p:spPr>
          <a:xfrm>
            <a:off x="1158832" y="4642539"/>
            <a:ext cx="34975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Mass of D = 2 * (Mass of H)</a:t>
            </a:r>
            <a:endParaRPr/>
          </a:p>
        </p:txBody>
      </p:sp>
      <p:sp>
        <p:nvSpPr>
          <p:cNvPr id="343" name="Google Shape;343;p15"/>
          <p:cNvSpPr txBox="1"/>
          <p:nvPr/>
        </p:nvSpPr>
        <p:spPr>
          <a:xfrm>
            <a:off x="3502487" y="5055362"/>
            <a:ext cx="1485470" cy="54739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344" name="Google Shape;344;p15"/>
          <p:cNvSpPr txBox="1"/>
          <p:nvPr/>
        </p:nvSpPr>
        <p:spPr>
          <a:xfrm>
            <a:off x="3502487" y="5813143"/>
            <a:ext cx="2828467" cy="604012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345" name="Google Shape;345;p15"/>
          <p:cNvSpPr txBox="1"/>
          <p:nvPr/>
        </p:nvSpPr>
        <p:spPr>
          <a:xfrm>
            <a:off x="5150996" y="3647012"/>
            <a:ext cx="657359" cy="26161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32555" l="-2777" r="-185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346" name="Google Shape;346;p15"/>
          <p:cNvSpPr/>
          <p:nvPr/>
        </p:nvSpPr>
        <p:spPr>
          <a:xfrm>
            <a:off x="3182463" y="5184202"/>
            <a:ext cx="224949" cy="1184424"/>
          </a:xfrm>
          <a:prstGeom prst="leftBrace">
            <a:avLst>
              <a:gd fmla="val 77564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47" name="Google Shape;347;p15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348" name="Google Shape;348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8975" y="971646"/>
            <a:ext cx="759804" cy="759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type="title"/>
          </p:nvPr>
        </p:nvSpPr>
        <p:spPr>
          <a:xfrm>
            <a:off x="831850" y="1883229"/>
            <a:ext cx="8214179" cy="33031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orts Mill Goudy"/>
              <a:buNone/>
            </a:pPr>
            <a:r>
              <a:rPr lang="en-SG"/>
              <a:t>Lecture Recap</a:t>
            </a:r>
            <a:endParaRPr/>
          </a:p>
        </p:txBody>
      </p:sp>
      <p:sp>
        <p:nvSpPr>
          <p:cNvPr id="115" name="Google Shape;115;p2"/>
          <p:cNvSpPr txBox="1"/>
          <p:nvPr>
            <p:ph idx="1" type="body"/>
          </p:nvPr>
        </p:nvSpPr>
        <p:spPr>
          <a:xfrm>
            <a:off x="831850" y="5295900"/>
            <a:ext cx="8214179" cy="7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SG"/>
              <a:t>What is one thing you remember from the lecture?</a:t>
            </a:r>
            <a:endParaRPr/>
          </a:p>
        </p:txBody>
      </p:sp>
      <p:sp>
        <p:nvSpPr>
          <p:cNvPr id="116" name="Google Shape;116;p2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/>
          <p:nvPr>
            <p:ph type="title"/>
          </p:nvPr>
        </p:nvSpPr>
        <p:spPr>
          <a:xfrm>
            <a:off x="966744" y="456670"/>
            <a:ext cx="10998830" cy="1064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Sorts Mill Goudy"/>
              <a:buNone/>
            </a:pPr>
            <a:r>
              <a:rPr lang="en-SG" sz="4000">
                <a:solidFill>
                  <a:srgbClr val="262626"/>
                </a:solidFill>
              </a:rPr>
              <a:t>Central idea: Energy states associated with </a:t>
            </a:r>
            <a:r>
              <a:rPr b="1" lang="en-SG" sz="4000">
                <a:solidFill>
                  <a:srgbClr val="262626"/>
                </a:solidFill>
              </a:rPr>
              <a:t>nuclei motion</a:t>
            </a:r>
            <a:endParaRPr>
              <a:solidFill>
                <a:srgbClr val="262626"/>
              </a:solidFill>
            </a:endParaRPr>
          </a:p>
        </p:txBody>
      </p:sp>
      <p:grpSp>
        <p:nvGrpSpPr>
          <p:cNvPr id="123" name="Google Shape;123;p3"/>
          <p:cNvGrpSpPr/>
          <p:nvPr/>
        </p:nvGrpSpPr>
        <p:grpSpPr>
          <a:xfrm>
            <a:off x="2970721" y="1969324"/>
            <a:ext cx="1698440" cy="2141380"/>
            <a:chOff x="4656640" y="1803987"/>
            <a:chExt cx="2160001" cy="2674284"/>
          </a:xfrm>
        </p:grpSpPr>
        <p:pic>
          <p:nvPicPr>
            <p:cNvPr id="124" name="Google Shape;124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00120" y="3402260"/>
              <a:ext cx="702235" cy="139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3"/>
            <p:cNvSpPr/>
            <p:nvPr/>
          </p:nvSpPr>
          <p:spPr>
            <a:xfrm>
              <a:off x="4656640" y="2957756"/>
              <a:ext cx="1028457" cy="10284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6302412" y="3214870"/>
              <a:ext cx="514229" cy="514229"/>
            </a:xfrm>
            <a:prstGeom prst="ellipse">
              <a:avLst/>
            </a:prstGeom>
            <a:solidFill>
              <a:srgbClr val="F2F2F2"/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cxnSp>
          <p:nvCxnSpPr>
            <p:cNvPr id="127" name="Google Shape;127;p3"/>
            <p:cNvCxnSpPr/>
            <p:nvPr/>
          </p:nvCxnSpPr>
          <p:spPr>
            <a:xfrm>
              <a:off x="5788069" y="2112557"/>
              <a:ext cx="0" cy="2365714"/>
            </a:xfrm>
            <a:prstGeom prst="straightConnector1">
              <a:avLst/>
            </a:prstGeom>
            <a:noFill/>
            <a:ln cap="flat" cmpd="sng" w="15875">
              <a:solidFill>
                <a:schemeClr val="accen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28" name="Google Shape;128;p3"/>
            <p:cNvSpPr/>
            <p:nvPr/>
          </p:nvSpPr>
          <p:spPr>
            <a:xfrm rot="2740218">
              <a:off x="5572443" y="1891743"/>
              <a:ext cx="431251" cy="441461"/>
            </a:xfrm>
            <a:prstGeom prst="arc">
              <a:avLst>
                <a:gd fmla="val 16200000" name="adj1"/>
                <a:gd fmla="val 11273540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</p:grpSp>
      <p:grpSp>
        <p:nvGrpSpPr>
          <p:cNvPr id="129" name="Google Shape;129;p3"/>
          <p:cNvGrpSpPr/>
          <p:nvPr/>
        </p:nvGrpSpPr>
        <p:grpSpPr>
          <a:xfrm>
            <a:off x="7137398" y="2680884"/>
            <a:ext cx="2613073" cy="1059024"/>
            <a:chOff x="8471236" y="2700008"/>
            <a:chExt cx="3076832" cy="1263863"/>
          </a:xfrm>
        </p:grpSpPr>
        <p:pic>
          <p:nvPicPr>
            <p:cNvPr id="130" name="Google Shape;130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714404" y="3379919"/>
              <a:ext cx="1131303" cy="139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3"/>
            <p:cNvSpPr/>
            <p:nvPr/>
          </p:nvSpPr>
          <p:spPr>
            <a:xfrm>
              <a:off x="8770926" y="2935414"/>
              <a:ext cx="1028457" cy="10284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0824652" y="3192528"/>
              <a:ext cx="514229" cy="514229"/>
            </a:xfrm>
            <a:prstGeom prst="ellipse">
              <a:avLst/>
            </a:prstGeom>
            <a:solidFill>
              <a:srgbClr val="F2F2F2"/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9969775" y="2700008"/>
              <a:ext cx="620560" cy="205714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1239497" y="3214870"/>
              <a:ext cx="308571" cy="491887"/>
            </a:xfrm>
            <a:prstGeom prst="arc">
              <a:avLst>
                <a:gd fmla="val 17739824" name="adj1"/>
                <a:gd fmla="val 3983714" name="adj2"/>
              </a:avLst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1136640" y="3214377"/>
              <a:ext cx="308571" cy="491887"/>
            </a:xfrm>
            <a:prstGeom prst="arc">
              <a:avLst>
                <a:gd fmla="val 18360178" name="adj1"/>
                <a:gd fmla="val 3308775" name="adj2"/>
              </a:avLst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 rot="10800000">
              <a:off x="8634404" y="3034390"/>
              <a:ext cx="462857" cy="851858"/>
            </a:xfrm>
            <a:prstGeom prst="arc">
              <a:avLst>
                <a:gd fmla="val 17739824" name="adj1"/>
                <a:gd fmla="val 3983714" name="adj2"/>
              </a:avLst>
            </a:prstGeom>
            <a:noFill/>
            <a:ln cap="flat" cmpd="sng" w="9525">
              <a:solidFill>
                <a:srgbClr val="00B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 rot="10800000">
              <a:off x="8471236" y="3023712"/>
              <a:ext cx="462857" cy="851858"/>
            </a:xfrm>
            <a:prstGeom prst="arc">
              <a:avLst>
                <a:gd fmla="val 16975348" name="adj1"/>
                <a:gd fmla="val 4580177" name="adj2"/>
              </a:avLst>
            </a:prstGeom>
            <a:noFill/>
            <a:ln cap="flat" cmpd="sng" w="9525">
              <a:solidFill>
                <a:srgbClr val="00B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</p:grpSp>
      <p:sp>
        <p:nvSpPr>
          <p:cNvPr id="138" name="Google Shape;138;p3"/>
          <p:cNvSpPr txBox="1"/>
          <p:nvPr/>
        </p:nvSpPr>
        <p:spPr>
          <a:xfrm>
            <a:off x="3142019" y="4095983"/>
            <a:ext cx="182661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Sorts Mill Goudy"/>
              <a:buNone/>
            </a:pPr>
            <a:r>
              <a:rPr b="0" i="0" lang="en-SG" sz="2300" u="none" cap="none" strike="noStrik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Rotational</a:t>
            </a:r>
            <a:endParaRPr/>
          </a:p>
        </p:txBody>
      </p:sp>
      <p:sp>
        <p:nvSpPr>
          <p:cNvPr id="139" name="Google Shape;139;p3"/>
          <p:cNvSpPr txBox="1"/>
          <p:nvPr/>
        </p:nvSpPr>
        <p:spPr>
          <a:xfrm>
            <a:off x="7903487" y="4110704"/>
            <a:ext cx="182661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300"/>
              <a:buFont typeface="Sorts Mill Goudy"/>
              <a:buNone/>
            </a:pPr>
            <a:r>
              <a:rPr b="0" i="0" lang="en-SG" sz="2300" u="none" cap="none" strike="noStrike">
                <a:solidFill>
                  <a:srgbClr val="3F3F3F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Vibrational</a:t>
            </a:r>
            <a:endParaRPr/>
          </a:p>
        </p:txBody>
      </p:sp>
      <p:sp>
        <p:nvSpPr>
          <p:cNvPr id="140" name="Google Shape;140;p3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"/>
          <p:cNvSpPr txBox="1"/>
          <p:nvPr>
            <p:ph type="title"/>
          </p:nvPr>
        </p:nvSpPr>
        <p:spPr>
          <a:xfrm>
            <a:off x="966744" y="456670"/>
            <a:ext cx="10998830" cy="1064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Sorts Mill Goudy"/>
              <a:buNone/>
            </a:pPr>
            <a:r>
              <a:rPr b="1" lang="en-SG" sz="4000">
                <a:solidFill>
                  <a:srgbClr val="262626"/>
                </a:solidFill>
              </a:rPr>
              <a:t>Rotational motion</a:t>
            </a:r>
            <a:endParaRPr>
              <a:solidFill>
                <a:srgbClr val="262626"/>
              </a:solidFill>
            </a:endParaRPr>
          </a:p>
        </p:txBody>
      </p:sp>
      <p:grpSp>
        <p:nvGrpSpPr>
          <p:cNvPr id="147" name="Google Shape;147;p4"/>
          <p:cNvGrpSpPr/>
          <p:nvPr/>
        </p:nvGrpSpPr>
        <p:grpSpPr>
          <a:xfrm>
            <a:off x="1182719" y="1668900"/>
            <a:ext cx="1698440" cy="2141380"/>
            <a:chOff x="4656640" y="1803987"/>
            <a:chExt cx="2160001" cy="2674284"/>
          </a:xfrm>
        </p:grpSpPr>
        <p:pic>
          <p:nvPicPr>
            <p:cNvPr id="148" name="Google Shape;148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600120" y="3402260"/>
              <a:ext cx="702235" cy="139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4"/>
            <p:cNvSpPr/>
            <p:nvPr/>
          </p:nvSpPr>
          <p:spPr>
            <a:xfrm>
              <a:off x="4656640" y="2957756"/>
              <a:ext cx="1028457" cy="10284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6302412" y="3214870"/>
              <a:ext cx="514229" cy="514229"/>
            </a:xfrm>
            <a:prstGeom prst="ellipse">
              <a:avLst/>
            </a:prstGeom>
            <a:solidFill>
              <a:srgbClr val="F2F2F2"/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cxnSp>
          <p:nvCxnSpPr>
            <p:cNvPr id="151" name="Google Shape;151;p4"/>
            <p:cNvCxnSpPr/>
            <p:nvPr/>
          </p:nvCxnSpPr>
          <p:spPr>
            <a:xfrm>
              <a:off x="5788069" y="2112557"/>
              <a:ext cx="0" cy="2365714"/>
            </a:xfrm>
            <a:prstGeom prst="straightConnector1">
              <a:avLst/>
            </a:prstGeom>
            <a:noFill/>
            <a:ln cap="flat" cmpd="sng" w="15875">
              <a:solidFill>
                <a:schemeClr val="accen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152" name="Google Shape;152;p4"/>
            <p:cNvSpPr/>
            <p:nvPr/>
          </p:nvSpPr>
          <p:spPr>
            <a:xfrm rot="2740218">
              <a:off x="5572443" y="1891743"/>
              <a:ext cx="431251" cy="441461"/>
            </a:xfrm>
            <a:prstGeom prst="arc">
              <a:avLst>
                <a:gd fmla="val 16200000" name="adj1"/>
                <a:gd fmla="val 11273540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stealth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</p:grpSp>
      <p:sp>
        <p:nvSpPr>
          <p:cNvPr id="153" name="Google Shape;153;p4"/>
          <p:cNvSpPr txBox="1"/>
          <p:nvPr/>
        </p:nvSpPr>
        <p:spPr>
          <a:xfrm>
            <a:off x="3470654" y="1915914"/>
            <a:ext cx="1479956" cy="7656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SG" sz="1800" u="none" cap="none" strike="noStrike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154" name="Google Shape;154;p4"/>
          <p:cNvSpPr txBox="1"/>
          <p:nvPr/>
        </p:nvSpPr>
        <p:spPr>
          <a:xfrm>
            <a:off x="3470654" y="2984411"/>
            <a:ext cx="957378" cy="35394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5171" l="-5731" r="-7005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155" name="Google Shape;155;p4"/>
          <p:cNvSpPr/>
          <p:nvPr/>
        </p:nvSpPr>
        <p:spPr>
          <a:xfrm>
            <a:off x="5449228" y="1915914"/>
            <a:ext cx="1850724" cy="124546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5959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3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Quantum</a:t>
            </a:r>
            <a:endParaRPr/>
          </a:p>
        </p:txBody>
      </p:sp>
      <p:sp>
        <p:nvSpPr>
          <p:cNvPr id="156" name="Google Shape;156;p4"/>
          <p:cNvSpPr txBox="1"/>
          <p:nvPr/>
        </p:nvSpPr>
        <p:spPr>
          <a:xfrm>
            <a:off x="7596287" y="2367470"/>
            <a:ext cx="1920013" cy="3786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9030" l="-2854" r="-507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157" name="Google Shape;157;p4"/>
          <p:cNvSpPr txBox="1"/>
          <p:nvPr/>
        </p:nvSpPr>
        <p:spPr>
          <a:xfrm>
            <a:off x="10216609" y="1851987"/>
            <a:ext cx="1326004" cy="76565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158" name="Google Shape;158;p4"/>
          <p:cNvSpPr txBox="1"/>
          <p:nvPr/>
        </p:nvSpPr>
        <p:spPr>
          <a:xfrm>
            <a:off x="10216609" y="2861192"/>
            <a:ext cx="1518877" cy="35394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29309" l="-5621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159" name="Google Shape;159;p4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160" name="Google Shape;160;p4"/>
          <p:cNvSpPr txBox="1"/>
          <p:nvPr/>
        </p:nvSpPr>
        <p:spPr>
          <a:xfrm>
            <a:off x="10085418" y="4356291"/>
            <a:ext cx="1781257" cy="5232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16469" l="-7166" r="-6141" t="-1293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grpSp>
        <p:nvGrpSpPr>
          <p:cNvPr id="161" name="Google Shape;161;p4"/>
          <p:cNvGrpSpPr/>
          <p:nvPr/>
        </p:nvGrpSpPr>
        <p:grpSpPr>
          <a:xfrm>
            <a:off x="2532778" y="3676871"/>
            <a:ext cx="4419849" cy="3011063"/>
            <a:chOff x="2101456" y="3855152"/>
            <a:chExt cx="4419849" cy="3011063"/>
          </a:xfrm>
        </p:grpSpPr>
        <p:pic>
          <p:nvPicPr>
            <p:cNvPr descr="A graph of a frequency&#10;&#10;Description automatically generated" id="162" name="Google Shape;162;p4"/>
            <p:cNvPicPr preferRelativeResize="0"/>
            <p:nvPr/>
          </p:nvPicPr>
          <p:blipFill rotWithShape="1">
            <a:blip r:embed="rId10">
              <a:alphaModFix amt="85000"/>
            </a:blip>
            <a:srcRect b="0" l="0" r="14937" t="0"/>
            <a:stretch/>
          </p:blipFill>
          <p:spPr>
            <a:xfrm>
              <a:off x="2101456" y="3855152"/>
              <a:ext cx="4419849" cy="30110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3" name="Google Shape;163;p4"/>
            <p:cNvCxnSpPr/>
            <p:nvPr/>
          </p:nvCxnSpPr>
          <p:spPr>
            <a:xfrm>
              <a:off x="3358055" y="6064565"/>
              <a:ext cx="434751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164" name="Google Shape;164;p4"/>
            <p:cNvSpPr txBox="1"/>
            <p:nvPr/>
          </p:nvSpPr>
          <p:spPr>
            <a:xfrm>
              <a:off x="4259742" y="5710355"/>
              <a:ext cx="362407" cy="292388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-6249" l="-15252" r="-13558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>
                  <a:latin typeface="Sorts Mill Goudy"/>
                  <a:ea typeface="Sorts Mill Goudy"/>
                  <a:cs typeface="Sorts Mill Goudy"/>
                  <a:sym typeface="Sorts Mill Goudy"/>
                </a:rPr>
                <a:t> </a:t>
              </a:r>
              <a:endParaRPr/>
            </a:p>
          </p:txBody>
        </p:sp>
        <p:cxnSp>
          <p:nvCxnSpPr>
            <p:cNvPr id="165" name="Google Shape;165;p4"/>
            <p:cNvCxnSpPr/>
            <p:nvPr/>
          </p:nvCxnSpPr>
          <p:spPr>
            <a:xfrm>
              <a:off x="3794335" y="6064568"/>
              <a:ext cx="434751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166" name="Google Shape;166;p4"/>
            <p:cNvCxnSpPr/>
            <p:nvPr/>
          </p:nvCxnSpPr>
          <p:spPr>
            <a:xfrm>
              <a:off x="4230613" y="6064567"/>
              <a:ext cx="434751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167" name="Google Shape;167;p4"/>
            <p:cNvCxnSpPr/>
            <p:nvPr/>
          </p:nvCxnSpPr>
          <p:spPr>
            <a:xfrm>
              <a:off x="4666893" y="6064570"/>
              <a:ext cx="434751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168" name="Google Shape;168;p4"/>
            <p:cNvCxnSpPr/>
            <p:nvPr/>
          </p:nvCxnSpPr>
          <p:spPr>
            <a:xfrm>
              <a:off x="5103168" y="6064568"/>
              <a:ext cx="434751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169" name="Google Shape;169;p4"/>
            <p:cNvCxnSpPr/>
            <p:nvPr/>
          </p:nvCxnSpPr>
          <p:spPr>
            <a:xfrm>
              <a:off x="5539448" y="6064571"/>
              <a:ext cx="434751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</p:grpSp>
      <p:cxnSp>
        <p:nvCxnSpPr>
          <p:cNvPr id="170" name="Google Shape;170;p4"/>
          <p:cNvCxnSpPr/>
          <p:nvPr/>
        </p:nvCxnSpPr>
        <p:spPr>
          <a:xfrm>
            <a:off x="7936302" y="6179585"/>
            <a:ext cx="1351472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" name="Google Shape;171;p4"/>
          <p:cNvCxnSpPr/>
          <p:nvPr/>
        </p:nvCxnSpPr>
        <p:spPr>
          <a:xfrm>
            <a:off x="7927952" y="5825375"/>
            <a:ext cx="1351472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2" name="Google Shape;172;p4"/>
          <p:cNvCxnSpPr/>
          <p:nvPr/>
        </p:nvCxnSpPr>
        <p:spPr>
          <a:xfrm>
            <a:off x="7931104" y="5121688"/>
            <a:ext cx="1351472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3" name="Google Shape;173;p4"/>
          <p:cNvCxnSpPr/>
          <p:nvPr/>
        </p:nvCxnSpPr>
        <p:spPr>
          <a:xfrm>
            <a:off x="7953557" y="4059180"/>
            <a:ext cx="1351472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4" name="Google Shape;174;p4"/>
          <p:cNvCxnSpPr/>
          <p:nvPr/>
        </p:nvCxnSpPr>
        <p:spPr>
          <a:xfrm rot="10800000">
            <a:off x="8249291" y="5835703"/>
            <a:ext cx="0" cy="360000"/>
          </a:xfrm>
          <a:prstGeom prst="straightConnector1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med" w="med" type="stealth"/>
            <a:tailEnd len="sm" w="sm" type="none"/>
          </a:ln>
        </p:spPr>
      </p:cxnSp>
      <p:sp>
        <p:nvSpPr>
          <p:cNvPr id="175" name="Google Shape;175;p4"/>
          <p:cNvSpPr txBox="1"/>
          <p:nvPr/>
        </p:nvSpPr>
        <p:spPr>
          <a:xfrm>
            <a:off x="9330415" y="5704898"/>
            <a:ext cx="323230" cy="26161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4650" l="-15093" r="-1132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176" name="Google Shape;176;p4"/>
          <p:cNvSpPr txBox="1"/>
          <p:nvPr/>
        </p:nvSpPr>
        <p:spPr>
          <a:xfrm>
            <a:off x="9336157" y="4988578"/>
            <a:ext cx="323230" cy="26161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-6975" l="-15093" r="-1132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177" name="Google Shape;177;p4"/>
          <p:cNvSpPr txBox="1"/>
          <p:nvPr/>
        </p:nvSpPr>
        <p:spPr>
          <a:xfrm>
            <a:off x="9287774" y="3921484"/>
            <a:ext cx="443455" cy="26161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-6975" l="-11110" r="-833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178" name="Google Shape;178;p4"/>
          <p:cNvSpPr txBox="1"/>
          <p:nvPr/>
        </p:nvSpPr>
        <p:spPr>
          <a:xfrm>
            <a:off x="9403299" y="6048780"/>
            <a:ext cx="174728" cy="26161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6975" l="-28569" r="-2856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cxnSp>
        <p:nvCxnSpPr>
          <p:cNvPr id="179" name="Google Shape;179;p4"/>
          <p:cNvCxnSpPr/>
          <p:nvPr/>
        </p:nvCxnSpPr>
        <p:spPr>
          <a:xfrm rot="10800000">
            <a:off x="8367185" y="5115703"/>
            <a:ext cx="0" cy="720000"/>
          </a:xfrm>
          <a:prstGeom prst="straightConnector1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180" name="Google Shape;180;p4"/>
          <p:cNvCxnSpPr/>
          <p:nvPr/>
        </p:nvCxnSpPr>
        <p:spPr>
          <a:xfrm rot="10800000">
            <a:off x="8514274" y="4070487"/>
            <a:ext cx="0" cy="1080000"/>
          </a:xfrm>
          <a:prstGeom prst="straightConnector1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med" w="med" type="stealth"/>
            <a:tailEnd len="sm" w="sm" type="none"/>
          </a:ln>
        </p:spPr>
      </p:cxnSp>
      <p:sp>
        <p:nvSpPr>
          <p:cNvPr id="181" name="Google Shape;181;p4"/>
          <p:cNvSpPr/>
          <p:nvPr/>
        </p:nvSpPr>
        <p:spPr>
          <a:xfrm rot="10800000">
            <a:off x="6947317" y="4994329"/>
            <a:ext cx="758456" cy="42452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5959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"/>
          <p:cNvSpPr txBox="1"/>
          <p:nvPr>
            <p:ph type="title"/>
          </p:nvPr>
        </p:nvSpPr>
        <p:spPr>
          <a:xfrm>
            <a:off x="966744" y="456670"/>
            <a:ext cx="10998830" cy="10642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Sorts Mill Goudy"/>
              <a:buNone/>
            </a:pPr>
            <a:r>
              <a:rPr b="1" lang="en-SG" sz="4000">
                <a:solidFill>
                  <a:srgbClr val="262626"/>
                </a:solidFill>
              </a:rPr>
              <a:t>Vibrational motion</a:t>
            </a:r>
            <a:endParaRPr>
              <a:solidFill>
                <a:srgbClr val="262626"/>
              </a:solidFill>
            </a:endParaRPr>
          </a:p>
        </p:txBody>
      </p:sp>
      <p:grpSp>
        <p:nvGrpSpPr>
          <p:cNvPr id="188" name="Google Shape;188;p5"/>
          <p:cNvGrpSpPr/>
          <p:nvPr/>
        </p:nvGrpSpPr>
        <p:grpSpPr>
          <a:xfrm>
            <a:off x="557487" y="2120038"/>
            <a:ext cx="2613073" cy="1059024"/>
            <a:chOff x="8471236" y="2700008"/>
            <a:chExt cx="3076832" cy="1263863"/>
          </a:xfrm>
        </p:grpSpPr>
        <p:pic>
          <p:nvPicPr>
            <p:cNvPr id="189" name="Google Shape;189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714404" y="3379919"/>
              <a:ext cx="1131303" cy="139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5"/>
            <p:cNvSpPr/>
            <p:nvPr/>
          </p:nvSpPr>
          <p:spPr>
            <a:xfrm>
              <a:off x="8770926" y="2935414"/>
              <a:ext cx="1028457" cy="10284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10824652" y="3192528"/>
              <a:ext cx="514229" cy="514229"/>
            </a:xfrm>
            <a:prstGeom prst="ellipse">
              <a:avLst/>
            </a:prstGeom>
            <a:solidFill>
              <a:srgbClr val="F2F2F2"/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9969775" y="2700008"/>
              <a:ext cx="620560" cy="205714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11239497" y="3214870"/>
              <a:ext cx="308571" cy="491887"/>
            </a:xfrm>
            <a:prstGeom prst="arc">
              <a:avLst>
                <a:gd fmla="val 17739824" name="adj1"/>
                <a:gd fmla="val 3983714" name="adj2"/>
              </a:avLst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11136640" y="3214377"/>
              <a:ext cx="308571" cy="491887"/>
            </a:xfrm>
            <a:prstGeom prst="arc">
              <a:avLst>
                <a:gd fmla="val 18360178" name="adj1"/>
                <a:gd fmla="val 3308775" name="adj2"/>
              </a:avLst>
            </a:prstGeom>
            <a:noFill/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 rot="10800000">
              <a:off x="8634404" y="3034390"/>
              <a:ext cx="462857" cy="851858"/>
            </a:xfrm>
            <a:prstGeom prst="arc">
              <a:avLst>
                <a:gd fmla="val 17739824" name="adj1"/>
                <a:gd fmla="val 3983714" name="adj2"/>
              </a:avLst>
            </a:prstGeom>
            <a:noFill/>
            <a:ln cap="flat" cmpd="sng" w="9525">
              <a:solidFill>
                <a:srgbClr val="00B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 rot="10800000">
              <a:off x="8471236" y="3023712"/>
              <a:ext cx="462857" cy="851858"/>
            </a:xfrm>
            <a:prstGeom prst="arc">
              <a:avLst>
                <a:gd fmla="val 16975348" name="adj1"/>
                <a:gd fmla="val 4580177" name="adj2"/>
              </a:avLst>
            </a:prstGeom>
            <a:noFill/>
            <a:ln cap="flat" cmpd="sng" w="9525">
              <a:solidFill>
                <a:srgbClr val="00B05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</p:grpSp>
      <p:sp>
        <p:nvSpPr>
          <p:cNvPr id="197" name="Google Shape;197;p5"/>
          <p:cNvSpPr txBox="1"/>
          <p:nvPr/>
        </p:nvSpPr>
        <p:spPr>
          <a:xfrm>
            <a:off x="3477045" y="1719860"/>
            <a:ext cx="1146468" cy="76565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198" name="Google Shape;198;p5"/>
          <p:cNvSpPr txBox="1"/>
          <p:nvPr/>
        </p:nvSpPr>
        <p:spPr>
          <a:xfrm>
            <a:off x="3467618" y="2694087"/>
            <a:ext cx="1845441" cy="6626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199" name="Google Shape;199;p5"/>
          <p:cNvSpPr txBox="1"/>
          <p:nvPr/>
        </p:nvSpPr>
        <p:spPr>
          <a:xfrm>
            <a:off x="7601728" y="2127971"/>
            <a:ext cx="2230419" cy="79528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200" name="Google Shape;200;p5"/>
          <p:cNvSpPr txBox="1"/>
          <p:nvPr/>
        </p:nvSpPr>
        <p:spPr>
          <a:xfrm>
            <a:off x="10207182" y="2327480"/>
            <a:ext cx="1569852" cy="35394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171" l="-1936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201" name="Google Shape;201;p5"/>
          <p:cNvSpPr/>
          <p:nvPr/>
        </p:nvSpPr>
        <p:spPr>
          <a:xfrm>
            <a:off x="5449228" y="1915914"/>
            <a:ext cx="1850724" cy="124546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5959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3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Quantum</a:t>
            </a:r>
            <a:endParaRPr/>
          </a:p>
        </p:txBody>
      </p:sp>
      <p:pic>
        <p:nvPicPr>
          <p:cNvPr descr="A graph of a branch&#10;&#10;Description automatically generated with medium confidence" id="202" name="Google Shape;202;p5"/>
          <p:cNvPicPr preferRelativeResize="0"/>
          <p:nvPr/>
        </p:nvPicPr>
        <p:blipFill rotWithShape="1">
          <a:blip r:embed="rId8">
            <a:alphaModFix/>
          </a:blip>
          <a:srcRect b="18297" l="9882" r="0" t="0"/>
          <a:stretch/>
        </p:blipFill>
        <p:spPr>
          <a:xfrm>
            <a:off x="1788546" y="3894382"/>
            <a:ext cx="4143024" cy="2362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5"/>
          <p:cNvSpPr txBox="1"/>
          <p:nvPr/>
        </p:nvSpPr>
        <p:spPr>
          <a:xfrm>
            <a:off x="2349363" y="4363686"/>
            <a:ext cx="794064" cy="23613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43589" l="-8395" r="-763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204" name="Google Shape;204;p5"/>
          <p:cNvSpPr txBox="1"/>
          <p:nvPr/>
        </p:nvSpPr>
        <p:spPr>
          <a:xfrm>
            <a:off x="4871334" y="4363686"/>
            <a:ext cx="794064" cy="23613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43589" l="-8460" r="-846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205" name="Google Shape;205;p5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cxnSp>
        <p:nvCxnSpPr>
          <p:cNvPr id="206" name="Google Shape;206;p5"/>
          <p:cNvCxnSpPr/>
          <p:nvPr/>
        </p:nvCxnSpPr>
        <p:spPr>
          <a:xfrm>
            <a:off x="7936302" y="6179585"/>
            <a:ext cx="1351472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7" name="Google Shape;207;p5"/>
          <p:cNvCxnSpPr/>
          <p:nvPr/>
        </p:nvCxnSpPr>
        <p:spPr>
          <a:xfrm>
            <a:off x="7913300" y="4059180"/>
            <a:ext cx="1351472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8" name="Google Shape;208;p5"/>
          <p:cNvSpPr txBox="1"/>
          <p:nvPr/>
        </p:nvSpPr>
        <p:spPr>
          <a:xfrm>
            <a:off x="9409050" y="5910756"/>
            <a:ext cx="346249" cy="494944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cxnSp>
        <p:nvCxnSpPr>
          <p:cNvPr id="209" name="Google Shape;209;p5"/>
          <p:cNvCxnSpPr/>
          <p:nvPr/>
        </p:nvCxnSpPr>
        <p:spPr>
          <a:xfrm rot="10800000">
            <a:off x="8275169" y="5459585"/>
            <a:ext cx="0" cy="720000"/>
          </a:xfrm>
          <a:prstGeom prst="straightConnector1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210" name="Google Shape;210;p5"/>
          <p:cNvCxnSpPr/>
          <p:nvPr/>
        </p:nvCxnSpPr>
        <p:spPr>
          <a:xfrm>
            <a:off x="7936302" y="5458118"/>
            <a:ext cx="1351472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1" name="Google Shape;211;p5"/>
          <p:cNvCxnSpPr/>
          <p:nvPr/>
        </p:nvCxnSpPr>
        <p:spPr>
          <a:xfrm>
            <a:off x="7933150" y="4759378"/>
            <a:ext cx="1351472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2" name="Google Shape;212;p5"/>
          <p:cNvSpPr txBox="1"/>
          <p:nvPr/>
        </p:nvSpPr>
        <p:spPr>
          <a:xfrm>
            <a:off x="9319589" y="5183259"/>
            <a:ext cx="513121" cy="49494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213" name="Google Shape;213;p5"/>
          <p:cNvSpPr txBox="1"/>
          <p:nvPr/>
        </p:nvSpPr>
        <p:spPr>
          <a:xfrm>
            <a:off x="9316712" y="4478761"/>
            <a:ext cx="466474" cy="49507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214" name="Google Shape;214;p5"/>
          <p:cNvSpPr txBox="1"/>
          <p:nvPr/>
        </p:nvSpPr>
        <p:spPr>
          <a:xfrm>
            <a:off x="9293708" y="3777143"/>
            <a:ext cx="466474" cy="49494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cxnSp>
        <p:nvCxnSpPr>
          <p:cNvPr id="215" name="Google Shape;215;p5"/>
          <p:cNvCxnSpPr/>
          <p:nvPr/>
        </p:nvCxnSpPr>
        <p:spPr>
          <a:xfrm rot="10800000">
            <a:off x="8398814" y="4759378"/>
            <a:ext cx="0" cy="720000"/>
          </a:xfrm>
          <a:prstGeom prst="straightConnector1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216" name="Google Shape;216;p5"/>
          <p:cNvCxnSpPr/>
          <p:nvPr/>
        </p:nvCxnSpPr>
        <p:spPr>
          <a:xfrm rot="10800000">
            <a:off x="8516708" y="4059180"/>
            <a:ext cx="0" cy="720000"/>
          </a:xfrm>
          <a:prstGeom prst="straightConnector1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med" w="med" type="stealth"/>
            <a:tailEnd len="sm" w="sm" type="none"/>
          </a:ln>
        </p:spPr>
      </p:cxnSp>
      <p:sp>
        <p:nvSpPr>
          <p:cNvPr id="217" name="Google Shape;217;p5"/>
          <p:cNvSpPr txBox="1"/>
          <p:nvPr/>
        </p:nvSpPr>
        <p:spPr>
          <a:xfrm>
            <a:off x="10085418" y="4356291"/>
            <a:ext cx="1781257" cy="52322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-8232" l="-7166" r="-6141" t="-1294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sp>
        <p:nvSpPr>
          <p:cNvPr id="218" name="Google Shape;218;p5"/>
          <p:cNvSpPr/>
          <p:nvPr/>
        </p:nvSpPr>
        <p:spPr>
          <a:xfrm rot="10800000">
            <a:off x="6096000" y="4683775"/>
            <a:ext cx="1609773" cy="42452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95959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9" name="Google Shape;219;p5"/>
          <p:cNvSpPr txBox="1"/>
          <p:nvPr/>
        </p:nvSpPr>
        <p:spPr>
          <a:xfrm>
            <a:off x="6217304" y="4941108"/>
            <a:ext cx="153565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rotational transitions</a:t>
            </a:r>
            <a:endParaRPr/>
          </a:p>
        </p:txBody>
      </p:sp>
      <p:sp>
        <p:nvSpPr>
          <p:cNvPr id="220" name="Google Shape;220;p5"/>
          <p:cNvSpPr txBox="1"/>
          <p:nvPr/>
        </p:nvSpPr>
        <p:spPr>
          <a:xfrm>
            <a:off x="3896492" y="6257023"/>
            <a:ext cx="346249" cy="26161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-6975" l="-14034" r="-1227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Sorts Mill Goudy"/>
                <a:ea typeface="Sorts Mill Goudy"/>
                <a:cs typeface="Sorts Mill Goudy"/>
                <a:sym typeface="Sorts Mill Goudy"/>
              </a:rPr>
              <a:t> </a:t>
            </a:r>
            <a:endParaRPr/>
          </a:p>
        </p:txBody>
      </p:sp>
      <p:cxnSp>
        <p:nvCxnSpPr>
          <p:cNvPr id="221" name="Google Shape;221;p5"/>
          <p:cNvCxnSpPr/>
          <p:nvPr/>
        </p:nvCxnSpPr>
        <p:spPr>
          <a:xfrm>
            <a:off x="4073467" y="6112019"/>
            <a:ext cx="0" cy="180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6"/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228" name="Google Shape;228;p6"/>
            <p:cNvSpPr/>
            <p:nvPr/>
          </p:nvSpPr>
          <p:spPr>
            <a:xfrm>
              <a:off x="9326904" y="2026"/>
              <a:ext cx="2249810" cy="2294745"/>
            </a:xfrm>
            <a:custGeom>
              <a:rect b="b" l="l" r="r" t="t"/>
              <a:pathLst>
                <a:path extrusionOk="0" h="2294745" w="2249810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rgbClr val="ACBDB7">
                <a:alpha val="1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10597154" y="1907348"/>
              <a:ext cx="1594846" cy="3044131"/>
            </a:xfrm>
            <a:custGeom>
              <a:rect b="b" l="l" r="r" t="t"/>
              <a:pathLst>
                <a:path extrusionOk="0" h="3044131" w="1594846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rgbClr val="ACBDB7">
                <a:alpha val="1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9265700" y="7622"/>
              <a:ext cx="2372219" cy="2371961"/>
            </a:xfrm>
            <a:custGeom>
              <a:rect b="b" l="l" r="r" t="t"/>
              <a:pathLst>
                <a:path extrusionOk="0" h="4282434" w="4282900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cap="rnd" cmpd="sng" w="25400">
              <a:solidFill>
                <a:srgbClr val="ACBDB7">
                  <a:alpha val="64705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10536649" y="1823190"/>
              <a:ext cx="1654608" cy="3209758"/>
            </a:xfrm>
            <a:custGeom>
              <a:rect b="b" l="l" r="r" t="t"/>
              <a:pathLst>
                <a:path extrusionOk="0" h="5795027" w="2987296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cap="rnd" cmpd="sng" w="25400">
              <a:solidFill>
                <a:srgbClr val="ACBDB7">
                  <a:alpha val="64705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</p:grpSp>
      <p:sp>
        <p:nvSpPr>
          <p:cNvPr id="232" name="Google Shape;232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descr="A group of chemical formulas in space&#10;&#10;Description automatically generated" id="233" name="Google Shape;233;p6"/>
          <p:cNvPicPr preferRelativeResize="0"/>
          <p:nvPr/>
        </p:nvPicPr>
        <p:blipFill rotWithShape="1">
          <a:blip r:embed="rId3">
            <a:alphaModFix/>
          </a:blip>
          <a:srcRect b="20205" l="0" r="0" t="23544"/>
          <a:stretch/>
        </p:blipFill>
        <p:spPr>
          <a:xfrm>
            <a:off x="6366294" y="3582979"/>
            <a:ext cx="5832161" cy="32805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rschel20100304-browse" id="234" name="Google Shape;234;p6"/>
          <p:cNvPicPr preferRelativeResize="0"/>
          <p:nvPr/>
        </p:nvPicPr>
        <p:blipFill rotWithShape="1">
          <a:blip r:embed="rId4">
            <a:alphaModFix/>
          </a:blip>
          <a:srcRect b="3" l="2574" r="3" t="0"/>
          <a:stretch/>
        </p:blipFill>
        <p:spPr>
          <a:xfrm>
            <a:off x="-7" y="-26"/>
            <a:ext cx="5761601" cy="32378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graph and a diagram&#10;&#10;Description automatically generated" id="235" name="Google Shape;235;p6"/>
          <p:cNvPicPr preferRelativeResize="0"/>
          <p:nvPr/>
        </p:nvPicPr>
        <p:blipFill rotWithShape="1">
          <a:blip r:embed="rId5">
            <a:alphaModFix/>
          </a:blip>
          <a:srcRect b="2633" l="3245" r="2833" t="0"/>
          <a:stretch/>
        </p:blipFill>
        <p:spPr>
          <a:xfrm>
            <a:off x="6369099" y="-17241"/>
            <a:ext cx="6294477" cy="32332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e" id="236" name="Google Shape;236;p6"/>
          <p:cNvPicPr preferRelativeResize="0"/>
          <p:nvPr/>
        </p:nvPicPr>
        <p:blipFill rotWithShape="1">
          <a:blip r:embed="rId6">
            <a:alphaModFix/>
          </a:blip>
          <a:srcRect b="1476" l="0" r="3" t="0"/>
          <a:stretch/>
        </p:blipFill>
        <p:spPr>
          <a:xfrm>
            <a:off x="-2" y="3620164"/>
            <a:ext cx="5761596" cy="323780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6"/>
          <p:cNvSpPr/>
          <p:nvPr/>
        </p:nvSpPr>
        <p:spPr>
          <a:xfrm>
            <a:off x="4157594" y="860809"/>
            <a:ext cx="3876811" cy="5245563"/>
          </a:xfrm>
          <a:custGeom>
            <a:rect b="b" l="l" r="r" t="t"/>
            <a:pathLst>
              <a:path extrusionOk="0" h="5795027" w="4282900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38" name="Google Shape;238;p6"/>
          <p:cNvSpPr txBox="1"/>
          <p:nvPr>
            <p:ph type="title"/>
          </p:nvPr>
        </p:nvSpPr>
        <p:spPr>
          <a:xfrm>
            <a:off x="4581950" y="1826096"/>
            <a:ext cx="3028099" cy="2142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Sorts Mill Goudy"/>
              <a:buNone/>
            </a:pPr>
            <a:r>
              <a:rPr lang="en-SG" sz="3700"/>
              <a:t>Astro-chemists do some really cool stuffs!</a:t>
            </a:r>
            <a:endParaRPr/>
          </a:p>
        </p:txBody>
      </p:sp>
      <p:sp>
        <p:nvSpPr>
          <p:cNvPr id="239" name="Google Shape;239;p6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245" name="Google Shape;245;p7"/>
          <p:cNvSpPr txBox="1"/>
          <p:nvPr/>
        </p:nvSpPr>
        <p:spPr>
          <a:xfrm>
            <a:off x="9984432" y="4509120"/>
            <a:ext cx="1791852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Sorts Mill Goudy"/>
              <a:buNone/>
            </a:pPr>
            <a:r>
              <a:rPr lang="en-SG" sz="1900">
                <a:solidFill>
                  <a:srgbClr val="595959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Taken from M. Ohishi, N. Kaifu, Faraday Discuss, 109, 205 (1998)</a:t>
            </a:r>
            <a:endParaRPr sz="1900">
              <a:solidFill>
                <a:srgbClr val="595959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descr="Chart, histogram&#10;&#10;Description automatically generated" id="246" name="Google Shape;2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28" y="46000"/>
            <a:ext cx="9725403" cy="676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llimeter-range and Visible-light Views of a Star-forming Filament in Taurus" id="247" name="Google Shape;24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15443" y="1577280"/>
            <a:ext cx="2129829" cy="231238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7"/>
          <p:cNvSpPr txBox="1"/>
          <p:nvPr/>
        </p:nvSpPr>
        <p:spPr>
          <a:xfrm>
            <a:off x="983432" y="156462"/>
            <a:ext cx="8419492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2400">
                <a:solidFill>
                  <a:srgbClr val="2C5B84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Microwave spectroscopy of TMC-1. Peaks corresponds to rotational transitions of molecules in TMC-1.</a:t>
            </a:r>
            <a:endParaRPr b="1" sz="2300">
              <a:solidFill>
                <a:srgbClr val="2C5B84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300">
                <a:solidFill>
                  <a:schemeClr val="accen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Ex. Identify peaks that correspond to the same molecular species. Estimate the rotational constants. 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descr="Table&#10;&#10;Description automatically generated" id="254" name="Google Shape;2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484" y="1"/>
            <a:ext cx="1004806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 txBox="1"/>
          <p:nvPr>
            <p:ph type="title"/>
          </p:nvPr>
        </p:nvSpPr>
        <p:spPr>
          <a:xfrm>
            <a:off x="952500" y="1205038"/>
            <a:ext cx="5143500" cy="25413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Sorts Mill Goudy"/>
              <a:buNone/>
            </a:pPr>
            <a:r>
              <a:rPr lang="en-SG" sz="4400"/>
              <a:t>Discussion Questions</a:t>
            </a:r>
            <a:endParaRPr/>
          </a:p>
        </p:txBody>
      </p:sp>
      <p:pic>
        <p:nvPicPr>
          <p:cNvPr descr="Help" id="260" name="Google Shape;2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4635" y="1887629"/>
            <a:ext cx="3082742" cy="308274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9"/>
          <p:cNvSpPr txBox="1"/>
          <p:nvPr>
            <p:ph idx="12" type="sldNum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rakeshVTI">
  <a:themeElements>
    <a:clrScheme name="AnalogousFromDarkSeedLeftStep">
      <a:dk1>
        <a:srgbClr val="000000"/>
      </a:dk1>
      <a:lt1>
        <a:srgbClr val="FFFFFF"/>
      </a:lt1>
      <a:dk2>
        <a:srgbClr val="311B25"/>
      </a:dk2>
      <a:lt2>
        <a:srgbClr val="F0F3F2"/>
      </a:lt2>
      <a:accent1>
        <a:srgbClr val="C34D82"/>
      </a:accent1>
      <a:accent2>
        <a:srgbClr val="B13BA1"/>
      </a:accent2>
      <a:accent3>
        <a:srgbClr val="A24DC3"/>
      </a:accent3>
      <a:accent4>
        <a:srgbClr val="5F3BB1"/>
      </a:accent4>
      <a:accent5>
        <a:srgbClr val="4D5AC3"/>
      </a:accent5>
      <a:accent6>
        <a:srgbClr val="3B7AB1"/>
      </a:accent6>
      <a:hlink>
        <a:srgbClr val="655FC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2023-08-18T09:19:48Z</dcterms:created>
  <dc:creator>Matthew Sung Weixiang</dc:creator>
</cp:coreProperties>
</file>